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3" r:id="rId2"/>
    <p:sldId id="258" r:id="rId3"/>
    <p:sldId id="259" r:id="rId4"/>
    <p:sldId id="260" r:id="rId5"/>
    <p:sldId id="296" r:id="rId6"/>
    <p:sldId id="261" r:id="rId7"/>
    <p:sldId id="304" r:id="rId8"/>
    <p:sldId id="297" r:id="rId9"/>
    <p:sldId id="262" r:id="rId10"/>
    <p:sldId id="298" r:id="rId11"/>
    <p:sldId id="300" r:id="rId12"/>
    <p:sldId id="301" r:id="rId13"/>
    <p:sldId id="302" r:id="rId14"/>
    <p:sldId id="303" r:id="rId15"/>
    <p:sldId id="305" r:id="rId16"/>
    <p:sldId id="306" r:id="rId17"/>
    <p:sldId id="307" r:id="rId18"/>
    <p:sldId id="308" r:id="rId19"/>
    <p:sldId id="309" r:id="rId20"/>
    <p:sldId id="310" r:id="rId21"/>
    <p:sldId id="317" r:id="rId22"/>
    <p:sldId id="313" r:id="rId23"/>
    <p:sldId id="314" r:id="rId24"/>
    <p:sldId id="315" r:id="rId25"/>
    <p:sldId id="316" r:id="rId26"/>
    <p:sldId id="318" r:id="rId27"/>
    <p:sldId id="290" r:id="rId28"/>
    <p:sldId id="319" r:id="rId29"/>
    <p:sldId id="274" r:id="rId30"/>
    <p:sldId id="294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5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A947-B69F-46AB-892A-142D315848C8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4BE4-6ABB-4DFC-88F2-21DB0926AD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9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2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322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557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0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108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6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36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2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064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9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108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90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324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082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763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244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09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74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76" r:id="rId17"/>
    <p:sldLayoutId id="2147483692" r:id="rId18"/>
    <p:sldLayoutId id="2147483694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#S_&#23494;&#30721;&#26684;&#24335;&#26377;&#35823;"/><Relationship Id="rId3" Type="http://schemas.openxmlformats.org/officeDocument/2006/relationships/hyperlink" Target="#S_&#28857;&#20987;&#24536;&#35760;&#23494;&#30721;"/><Relationship Id="rId7" Type="http://schemas.openxmlformats.org/officeDocument/2006/relationships/hyperlink" Target="#S_&#39564;&#35777;&#30721;&#19981;&#27491;&#30830;1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#S_&#29992;&#25143;&#21517;&#19981;&#23384;&#22312;"/><Relationship Id="rId5" Type="http://schemas.openxmlformats.org/officeDocument/2006/relationships/hyperlink" Target="#S_&#30331;&#38470;&#30028;&#38754;1"/><Relationship Id="rId4" Type="http://schemas.openxmlformats.org/officeDocument/2006/relationships/hyperlink" Target="#S_&#22635;&#20889;&#20449;&#24687;"/><Relationship Id="rId9" Type="http://schemas.openxmlformats.org/officeDocument/2006/relationships/hyperlink" Target="#S_&#37038;&#31665;&#26684;&#24335;&#19981;&#21305;&#37197;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#T_&#39033;&#30446;&#30340;&#20027;&#39029;&#38754;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#T_&#23567;&#32452;&#35780;&#20215;&#39029;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V="1">
            <a:off x="706285" y="-6407"/>
            <a:ext cx="4536504" cy="3919364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2341668" y="3907971"/>
            <a:ext cx="1265739" cy="1245401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91064" y="3809704"/>
            <a:ext cx="5545024" cy="720967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dirty="0">
                <a:solidFill>
                  <a:schemeClr val="bg1"/>
                </a:solidFill>
              </a:rPr>
              <a:t>指导教师：杨枨</a:t>
            </a:r>
            <a:r>
              <a:rPr lang="en-US" altLang="zh-CN" sz="1500" dirty="0">
                <a:solidFill>
                  <a:schemeClr val="bg1"/>
                </a:solidFill>
              </a:rPr>
              <a:t>    	</a:t>
            </a:r>
          </a:p>
          <a:p>
            <a:pPr algn="r"/>
            <a:r>
              <a:rPr lang="zh-CN" altLang="en-US" sz="1500" dirty="0">
                <a:solidFill>
                  <a:schemeClr val="bg1"/>
                </a:solidFill>
              </a:rPr>
              <a:t>小组成员：郦哲聪、刘乐威、王飞钢、周德阳、冯一鸣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7904" y="2571750"/>
            <a:ext cx="5328184" cy="639470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</a:rPr>
              <a:t>软件需求规格说明（</a:t>
            </a:r>
            <a:r>
              <a:rPr lang="en-US" altLang="zh-CN" sz="2800" b="1" dirty="0">
                <a:solidFill>
                  <a:schemeClr val="bg1"/>
                </a:solidFill>
              </a:rPr>
              <a:t>SRS</a:t>
            </a:r>
            <a:r>
              <a:rPr lang="zh-CN" altLang="en-US" sz="2800" b="1" dirty="0">
                <a:solidFill>
                  <a:schemeClr val="bg1"/>
                </a:solidFill>
              </a:rPr>
              <a:t>）报告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2009" y="853610"/>
            <a:ext cx="223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G04</a:t>
            </a:r>
            <a:endParaRPr lang="zh-CN" alt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rmik-Red Ro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368" y="-111742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80"/>
                            </p:stCondLst>
                            <p:childTnLst>
                              <p:par>
                                <p:cTn id="2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3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5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19" grpId="0" animBg="1"/>
      <p:bldP spid="19" grpId="1" animBg="1"/>
      <p:bldP spid="19" grpId="2" animBg="1"/>
      <p:bldP spid="20" grpId="0"/>
      <p:bldP spid="2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084168" y="1275606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84168" y="1760466"/>
            <a:ext cx="2664296" cy="116224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用例图分为按照四个用户群分类，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每一个用户群都有一张顶层用例图和对应的一些功能模块的用例图。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06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zh-CN" b="1" dirty="0"/>
              <a:t>用例图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104">
            <a:extLst>
              <a:ext uri="{FF2B5EF4-FFF2-40B4-BE49-F238E27FC236}">
                <a16:creationId xmlns:a16="http://schemas.microsoft.com/office/drawing/2014/main" id="{12797997-49E3-4EC6-9158-D1CFA8AACFA5}"/>
              </a:ext>
            </a:extLst>
          </p:cNvPr>
          <p:cNvSpPr txBox="1"/>
          <p:nvPr/>
        </p:nvSpPr>
        <p:spPr>
          <a:xfrm>
            <a:off x="2123728" y="2576458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b="1" dirty="0"/>
              <a:t>教师下载文档</a:t>
            </a:r>
          </a:p>
        </p:txBody>
      </p:sp>
      <p:pic>
        <p:nvPicPr>
          <p:cNvPr id="11" name="图片 10" descr="59174108100388760">
            <a:extLst>
              <a:ext uri="{FF2B5EF4-FFF2-40B4-BE49-F238E27FC236}">
                <a16:creationId xmlns:a16="http://schemas.microsoft.com/office/drawing/2014/main" id="{B9800A02-7724-4310-8DA6-40CEDCF80F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626" y="1108638"/>
            <a:ext cx="5269230" cy="1303655"/>
          </a:xfrm>
          <a:prstGeom prst="rect">
            <a:avLst/>
          </a:prstGeom>
        </p:spPr>
      </p:pic>
      <p:pic>
        <p:nvPicPr>
          <p:cNvPr id="12" name="图片 11" descr="403303551114416502">
            <a:extLst>
              <a:ext uri="{FF2B5EF4-FFF2-40B4-BE49-F238E27FC236}">
                <a16:creationId xmlns:a16="http://schemas.microsoft.com/office/drawing/2014/main" id="{3834C012-2912-4657-BE74-DFB560EBC35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2995" y="2922707"/>
            <a:ext cx="5273675" cy="1377235"/>
          </a:xfrm>
          <a:prstGeom prst="rect">
            <a:avLst/>
          </a:prstGeom>
        </p:spPr>
      </p:pic>
      <p:sp>
        <p:nvSpPr>
          <p:cNvPr id="13" name="TextBox 104">
            <a:extLst>
              <a:ext uri="{FF2B5EF4-FFF2-40B4-BE49-F238E27FC236}">
                <a16:creationId xmlns:a16="http://schemas.microsoft.com/office/drawing/2014/main" id="{F7664098-4079-4326-9F21-D22C2FF3FFF4}"/>
              </a:ext>
            </a:extLst>
          </p:cNvPr>
          <p:cNvSpPr txBox="1"/>
          <p:nvPr/>
        </p:nvSpPr>
        <p:spPr>
          <a:xfrm>
            <a:off x="2123728" y="438375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/>
              <a:t>管理员删除项目</a:t>
            </a:r>
            <a:endParaRPr lang="zh-CN" altLang="zh-CN" b="1" dirty="0"/>
          </a:p>
        </p:txBody>
      </p:sp>
    </p:spTree>
    <p:extLst>
      <p:ext uri="{BB962C8B-B14F-4D97-AF65-F5344CB8AC3E}">
        <p14:creationId xmlns:p14="http://schemas.microsoft.com/office/powerpoint/2010/main" val="94354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469548" y="1707654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用例场景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69548" y="2192514"/>
            <a:ext cx="2664296" cy="8821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用例场景参考了书上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IEEE830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的模板和网上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ISO9001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的模板进行了修改。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8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zh-CN" b="1" dirty="0"/>
              <a:t>用例</a:t>
            </a:r>
            <a:r>
              <a:rPr lang="zh-CN" altLang="en-US" b="1" dirty="0"/>
              <a:t>场景部分展示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D93F29C-F47A-4ED6-B231-35576CF3A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795258"/>
              </p:ext>
            </p:extLst>
          </p:nvPr>
        </p:nvGraphicFramePr>
        <p:xfrm>
          <a:off x="3762990" y="123478"/>
          <a:ext cx="4841458" cy="46802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0729">
                  <a:extLst>
                    <a:ext uri="{9D8B030D-6E8A-4147-A177-3AD203B41FA5}">
                      <a16:colId xmlns:a16="http://schemas.microsoft.com/office/drawing/2014/main" val="2706986652"/>
                    </a:ext>
                  </a:extLst>
                </a:gridCol>
                <a:gridCol w="2420729">
                  <a:extLst>
                    <a:ext uri="{9D8B030D-6E8A-4147-A177-3AD203B41FA5}">
                      <a16:colId xmlns:a16="http://schemas.microsoft.com/office/drawing/2014/main" val="1832303677"/>
                    </a:ext>
                  </a:extLst>
                </a:gridCol>
              </a:tblGrid>
              <a:tr h="889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ID</a:t>
                      </a:r>
                      <a:r>
                        <a:rPr lang="zh-CN" sz="800" kern="0">
                          <a:effectLst/>
                        </a:rPr>
                        <a:t>和名称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S-1-3,</a:t>
                      </a:r>
                      <a:r>
                        <a:rPr lang="zh-CN" sz="800" kern="0" dirty="0">
                          <a:effectLst/>
                        </a:rPr>
                        <a:t>学生忘记密码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1635720707"/>
                  </a:ext>
                </a:extLst>
              </a:tr>
              <a:tr h="889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创建人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王飞钢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1318825646"/>
                  </a:ext>
                </a:extLst>
              </a:tr>
              <a:tr h="889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创建时间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2018</a:t>
                      </a:r>
                      <a:r>
                        <a:rPr lang="zh-CN" sz="800" kern="0">
                          <a:effectLst/>
                        </a:rPr>
                        <a:t>年</a:t>
                      </a:r>
                      <a:r>
                        <a:rPr lang="en-US" sz="800" kern="0">
                          <a:effectLst/>
                        </a:rPr>
                        <a:t>12</a:t>
                      </a:r>
                      <a:r>
                        <a:rPr lang="zh-CN" sz="800" kern="0">
                          <a:effectLst/>
                        </a:rPr>
                        <a:t>月</a:t>
                      </a:r>
                      <a:r>
                        <a:rPr lang="en-US" sz="800" kern="0">
                          <a:effectLst/>
                        </a:rPr>
                        <a:t>19</a:t>
                      </a:r>
                      <a:r>
                        <a:rPr lang="zh-CN" sz="800" kern="0">
                          <a:effectLst/>
                        </a:rPr>
                        <a:t>日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1535767820"/>
                  </a:ext>
                </a:extLst>
              </a:tr>
              <a:tr h="889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 dirty="0">
                          <a:effectLst/>
                        </a:rPr>
                        <a:t>操作者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学生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296763666"/>
                  </a:ext>
                </a:extLst>
              </a:tr>
              <a:tr h="1730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描述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学生登陆时忘记密码，需要找回自己的密码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230434365"/>
                  </a:ext>
                </a:extLst>
              </a:tr>
              <a:tr h="1730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触发条件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学生在登录时，忘记自己的密码，希望找回自己的密码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2945883881"/>
                  </a:ext>
                </a:extLst>
              </a:tr>
              <a:tr h="1730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前置条件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学生已有一个注册账号且该账号未被冻结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2955086210"/>
                  </a:ext>
                </a:extLst>
              </a:tr>
              <a:tr h="259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 dirty="0">
                          <a:effectLst/>
                        </a:rPr>
                        <a:t>后置条件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1.</a:t>
                      </a:r>
                      <a:r>
                        <a:rPr lang="zh-CN" sz="800" kern="0">
                          <a:effectLst/>
                        </a:rPr>
                        <a:t>学生新密码，邮箱验证码信息记录到数据库</a:t>
                      </a:r>
                      <a:endParaRPr lang="zh-CN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2.</a:t>
                      </a:r>
                      <a:r>
                        <a:rPr lang="zh-CN" sz="800" kern="0">
                          <a:effectLst/>
                        </a:rPr>
                        <a:t>显示登录界面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178382939"/>
                  </a:ext>
                </a:extLst>
              </a:tr>
              <a:tr h="6922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正常流程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1-3.0</a:t>
                      </a:r>
                      <a:r>
                        <a:rPr lang="zh-CN" sz="800" kern="0" dirty="0">
                          <a:effectLst/>
                        </a:rPr>
                        <a:t>学生修改自己账号密码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1.</a:t>
                      </a:r>
                      <a:r>
                        <a:rPr lang="zh-CN" sz="800" kern="0" dirty="0">
                          <a:effectLst/>
                        </a:rPr>
                        <a:t>学生打开网站登陆页面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2.</a:t>
                      </a:r>
                      <a:r>
                        <a:rPr lang="en-US" sz="800" u="sng" kern="0" dirty="0">
                          <a:effectLst/>
                          <a:hlinkClick r:id="rId3" action="ppaction://hlinkfile"/>
                        </a:rPr>
                        <a:t>点击忘记密码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3.</a:t>
                      </a:r>
                      <a:r>
                        <a:rPr lang="en-US" sz="800" u="sng" kern="0" dirty="0">
                          <a:effectLst/>
                          <a:hlinkClick r:id="rId4" action="ppaction://hlinkfile"/>
                        </a:rPr>
                        <a:t>填写用户名，邮箱，邮箱验证码，新密码，确认新密码</a:t>
                      </a:r>
                      <a:r>
                        <a:rPr lang="zh-CN" sz="800" kern="0" dirty="0">
                          <a:effectLst/>
                        </a:rPr>
                        <a:t>。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4</a:t>
                      </a:r>
                      <a:r>
                        <a:rPr lang="zh-CN" sz="800" kern="0" dirty="0">
                          <a:effectLst/>
                        </a:rPr>
                        <a:t>．系统修改该用户的密码并且存储到系统中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5.</a:t>
                      </a:r>
                      <a:r>
                        <a:rPr lang="en-US" sz="800" u="sng" kern="0" dirty="0">
                          <a:effectLst/>
                          <a:hlinkClick r:id="rId5" action="ppaction://hlinkfile"/>
                        </a:rPr>
                        <a:t>返回登录界面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1448037726"/>
                  </a:ext>
                </a:extLst>
              </a:tr>
              <a:tr h="889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可选流程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 dirty="0">
                          <a:effectLst/>
                        </a:rPr>
                        <a:t>无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606938423"/>
                  </a:ext>
                </a:extLst>
              </a:tr>
              <a:tr h="10384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异常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1-3.0E1</a:t>
                      </a:r>
                      <a:r>
                        <a:rPr lang="zh-CN" sz="800" kern="0" dirty="0">
                          <a:effectLst/>
                        </a:rPr>
                        <a:t>用户名不存在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1.</a:t>
                      </a:r>
                      <a:r>
                        <a:rPr lang="zh-CN" sz="800" kern="0" dirty="0">
                          <a:effectLst/>
                        </a:rPr>
                        <a:t>系统提示信息：</a:t>
                      </a:r>
                      <a:r>
                        <a:rPr lang="en-US" sz="800" u="sng" kern="0" dirty="0" err="1">
                          <a:effectLst/>
                          <a:hlinkClick r:id="rId6" action="ppaction://hlinkfile"/>
                        </a:rPr>
                        <a:t>账号不存在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1.3.0E2</a:t>
                      </a:r>
                      <a:r>
                        <a:rPr lang="zh-CN" sz="800" kern="0" dirty="0">
                          <a:effectLst/>
                        </a:rPr>
                        <a:t>邮箱与用户名不匹配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1.</a:t>
                      </a:r>
                      <a:r>
                        <a:rPr lang="zh-CN" sz="800" kern="0" dirty="0">
                          <a:effectLst/>
                        </a:rPr>
                        <a:t>系统提示信息：邮箱与用户不匹配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1-3.0E3</a:t>
                      </a:r>
                      <a:r>
                        <a:rPr lang="zh-CN" sz="800" kern="0" dirty="0">
                          <a:effectLst/>
                        </a:rPr>
                        <a:t>邮箱验证码不正确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</a:t>
                      </a:r>
                      <a:r>
                        <a:rPr lang="zh-CN" sz="800" kern="0" dirty="0">
                          <a:effectLst/>
                        </a:rPr>
                        <a:t>系统提示信息：</a:t>
                      </a:r>
                      <a:r>
                        <a:rPr lang="en-US" sz="800" u="sng" kern="0" dirty="0" err="1">
                          <a:effectLst/>
                          <a:hlinkClick r:id="rId7" action="ppaction://hlinkfile"/>
                        </a:rPr>
                        <a:t>邮箱验证码不正确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1-3.0E4</a:t>
                      </a:r>
                      <a:r>
                        <a:rPr lang="zh-CN" sz="800" kern="0" dirty="0">
                          <a:effectLst/>
                        </a:rPr>
                        <a:t>密码输入格式有误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</a:t>
                      </a:r>
                      <a:r>
                        <a:rPr lang="zh-CN" sz="800" kern="0" dirty="0">
                          <a:effectLst/>
                        </a:rPr>
                        <a:t>系统提示信息：</a:t>
                      </a:r>
                      <a:r>
                        <a:rPr lang="en-US" sz="800" u="sng" kern="0" dirty="0" err="1">
                          <a:effectLst/>
                          <a:hlinkClick r:id="rId8" action="ppaction://hlinkfile"/>
                        </a:rPr>
                        <a:t>密码输入格式有误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1.3.0E2</a:t>
                      </a:r>
                      <a:r>
                        <a:rPr lang="zh-CN" sz="800" kern="0" dirty="0">
                          <a:effectLst/>
                        </a:rPr>
                        <a:t>邮箱输入格式有误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1.</a:t>
                      </a:r>
                      <a:r>
                        <a:rPr lang="zh-CN" sz="800" kern="0" dirty="0">
                          <a:effectLst/>
                        </a:rPr>
                        <a:t>系统提示信息：</a:t>
                      </a:r>
                      <a:r>
                        <a:rPr lang="en-US" sz="800" u="sng" kern="0" dirty="0" err="1">
                          <a:effectLst/>
                          <a:hlinkClick r:id="rId9" action="ppaction://hlinkfile"/>
                        </a:rPr>
                        <a:t>邮箱输入格式有误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3964372338"/>
                  </a:ext>
                </a:extLst>
              </a:tr>
              <a:tr h="1730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输入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1-3.0</a:t>
                      </a:r>
                      <a:r>
                        <a:rPr lang="zh-CN" sz="800" kern="0">
                          <a:effectLst/>
                        </a:rPr>
                        <a:t>用户名，邮箱，邮箱验证码，新密码，确认新密码。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3117126797"/>
                  </a:ext>
                </a:extLst>
              </a:tr>
              <a:tr h="1730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输出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1-3.0</a:t>
                      </a:r>
                      <a:r>
                        <a:rPr lang="zh-CN" sz="800" kern="0">
                          <a:effectLst/>
                        </a:rPr>
                        <a:t>找回密码成功，跳转至登陆界面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4021982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业务规则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BR-S-1</a:t>
                      </a:r>
                      <a:r>
                        <a:rPr lang="zh-CN" sz="800" kern="0">
                          <a:effectLst/>
                        </a:rPr>
                        <a:t>用户名已存在的</a:t>
                      </a:r>
                      <a:endParaRPr lang="zh-CN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BR-S-2</a:t>
                      </a:r>
                      <a:r>
                        <a:rPr lang="zh-CN" sz="800" kern="0">
                          <a:effectLst/>
                        </a:rPr>
                        <a:t>新密码长度</a:t>
                      </a:r>
                      <a:r>
                        <a:rPr lang="en-US" sz="800" kern="0">
                          <a:effectLst/>
                        </a:rPr>
                        <a:t>6-20</a:t>
                      </a:r>
                      <a:endParaRPr lang="zh-CN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BR-S-3</a:t>
                      </a:r>
                      <a:r>
                        <a:rPr lang="zh-CN" sz="800" kern="0">
                          <a:effectLst/>
                        </a:rPr>
                        <a:t>确认密码一致</a:t>
                      </a:r>
                      <a:endParaRPr lang="zh-CN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BR-S-4</a:t>
                      </a:r>
                      <a:r>
                        <a:rPr lang="zh-CN" sz="800" kern="0">
                          <a:effectLst/>
                        </a:rPr>
                        <a:t>邮箱格式正确</a:t>
                      </a:r>
                      <a:endParaRPr lang="zh-CN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BR-S-5</a:t>
                      </a:r>
                      <a:r>
                        <a:rPr lang="zh-CN" sz="800" kern="0">
                          <a:effectLst/>
                        </a:rPr>
                        <a:t>邮箱验证码正确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64315491"/>
                  </a:ext>
                </a:extLst>
              </a:tr>
              <a:tr h="889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0">
                          <a:effectLst/>
                        </a:rPr>
                        <a:t>优先级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 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365" marR="33365" marT="0" marB="0"/>
                </a:tc>
                <a:extLst>
                  <a:ext uri="{0D108BD9-81ED-4DB2-BD59-A6C34878D82A}">
                    <a16:rowId xmlns:a16="http://schemas.microsoft.com/office/drawing/2014/main" val="1375833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304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239852" y="4595844"/>
            <a:ext cx="266429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界面原型采用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Axure RP 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20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23A121C-904C-4FC5-A4FC-2BA8C101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2" y="636826"/>
            <a:ext cx="7665022" cy="37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44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239852" y="4595844"/>
            <a:ext cx="266429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界面原型采用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Axure RP 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20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CEE66D7-EA3C-4FFA-8995-CA4BE40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86" y="617917"/>
            <a:ext cx="8118180" cy="397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2078723" y="4584985"/>
            <a:ext cx="498655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对话框图，直接对应用例场景和界面原型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25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110222D-EE47-40A2-B17F-6FDE0F2CA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4305"/>
              </p:ext>
            </p:extLst>
          </p:nvPr>
        </p:nvGraphicFramePr>
        <p:xfrm>
          <a:off x="874848" y="781879"/>
          <a:ext cx="3506689" cy="3579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3550">
                  <a:extLst>
                    <a:ext uri="{9D8B030D-6E8A-4147-A177-3AD203B41FA5}">
                      <a16:colId xmlns:a16="http://schemas.microsoft.com/office/drawing/2014/main" val="3667675328"/>
                    </a:ext>
                  </a:extLst>
                </a:gridCol>
                <a:gridCol w="1753139">
                  <a:extLst>
                    <a:ext uri="{9D8B030D-6E8A-4147-A177-3AD203B41FA5}">
                      <a16:colId xmlns:a16="http://schemas.microsoft.com/office/drawing/2014/main" val="1901825723"/>
                    </a:ext>
                  </a:extLst>
                </a:gridCol>
              </a:tblGrid>
              <a:tr h="15074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ID</a:t>
                      </a:r>
                      <a:r>
                        <a:rPr lang="zh-CN" sz="900" kern="100">
                          <a:effectLst/>
                        </a:rPr>
                        <a:t>和名称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T-2-10,</a:t>
                      </a:r>
                      <a:r>
                        <a:rPr lang="zh-CN" sz="900" kern="100">
                          <a:effectLst/>
                        </a:rPr>
                        <a:t>教师对小组评价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1490016766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创建人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周德阳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1819479656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创建时间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2018</a:t>
                      </a:r>
                      <a:r>
                        <a:rPr lang="zh-CN" sz="900" kern="100">
                          <a:effectLst/>
                        </a:rPr>
                        <a:t>年</a:t>
                      </a:r>
                      <a:r>
                        <a:rPr lang="en-US" sz="900" kern="100">
                          <a:effectLst/>
                        </a:rPr>
                        <a:t>12</a:t>
                      </a:r>
                      <a:r>
                        <a:rPr lang="zh-CN" sz="900" kern="100">
                          <a:effectLst/>
                        </a:rPr>
                        <a:t>月</a:t>
                      </a:r>
                      <a:r>
                        <a:rPr lang="en-US" sz="900" kern="100">
                          <a:effectLst/>
                        </a:rPr>
                        <a:t>25</a:t>
                      </a:r>
                      <a:r>
                        <a:rPr lang="zh-CN" sz="900" kern="100">
                          <a:effectLst/>
                        </a:rPr>
                        <a:t>日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3887411686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操作者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教师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1975715808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描述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教师进行评价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4231919923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触发条件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教师对已完成任务进行评价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3992274759"/>
                  </a:ext>
                </a:extLst>
              </a:tr>
              <a:tr h="388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前置条件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1.</a:t>
                      </a:r>
                      <a:r>
                        <a:rPr lang="zh-CN" sz="900" kern="100">
                          <a:effectLst/>
                        </a:rPr>
                        <a:t>教师已注册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2.</a:t>
                      </a:r>
                      <a:r>
                        <a:rPr lang="zh-CN" sz="900" kern="100">
                          <a:effectLst/>
                        </a:rPr>
                        <a:t>教师已登录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3.</a:t>
                      </a:r>
                      <a:r>
                        <a:rPr lang="zh-CN" sz="900" kern="100">
                          <a:effectLst/>
                        </a:rPr>
                        <a:t>项目已经完成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1138628233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后置条件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1.</a:t>
                      </a:r>
                      <a:r>
                        <a:rPr lang="zh-CN" sz="900" kern="100">
                          <a:effectLst/>
                        </a:rPr>
                        <a:t>教师完成评价后，自动计算得分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2740971200"/>
                  </a:ext>
                </a:extLst>
              </a:tr>
              <a:tr h="7778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正常流程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2-10.0.</a:t>
                      </a:r>
                      <a:r>
                        <a:rPr lang="zh-CN" sz="900" kern="100">
                          <a:effectLst/>
                        </a:rPr>
                        <a:t>教师进入</a:t>
                      </a:r>
                      <a:r>
                        <a:rPr lang="en-US" sz="900" u="sng" kern="100">
                          <a:effectLst/>
                          <a:hlinkClick r:id="rId3" action="ppaction://hlinkfile"/>
                        </a:rPr>
                        <a:t>项目主页面</a:t>
                      </a:r>
                      <a:endParaRPr lang="zh-CN" sz="9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1.</a:t>
                      </a:r>
                      <a:r>
                        <a:rPr lang="zh-CN" sz="900" kern="100">
                          <a:effectLst/>
                        </a:rPr>
                        <a:t>点击项目评价，进入项目评价首页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2.</a:t>
                      </a:r>
                      <a:r>
                        <a:rPr lang="zh-CN" sz="900" kern="100">
                          <a:effectLst/>
                        </a:rPr>
                        <a:t>点击项目评价分页，选择对小组的评价，进入</a:t>
                      </a:r>
                      <a:r>
                        <a:rPr lang="en-US" sz="900" u="sng" kern="100">
                          <a:effectLst/>
                          <a:hlinkClick r:id="rId4" action="ppaction://hlinkfile"/>
                        </a:rPr>
                        <a:t>小组评价页</a:t>
                      </a:r>
                      <a:endParaRPr lang="zh-CN" sz="9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3.</a:t>
                      </a:r>
                      <a:r>
                        <a:rPr lang="zh-CN" sz="900" kern="100">
                          <a:effectLst/>
                        </a:rPr>
                        <a:t>完成打分后，点击提交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522796159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可选流程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无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758256607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异常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2-10.0E1</a:t>
                      </a:r>
                      <a:r>
                        <a:rPr lang="zh-CN" sz="900" kern="100">
                          <a:effectLst/>
                        </a:rPr>
                        <a:t>项目未完成，无法对小组进行评分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1.</a:t>
                      </a:r>
                      <a:r>
                        <a:rPr lang="zh-CN" sz="900" kern="100">
                          <a:effectLst/>
                        </a:rPr>
                        <a:t>系统提示信息：该项目未完成，无法评价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2661202374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输入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2-10.0 </a:t>
                      </a:r>
                      <a:r>
                        <a:rPr lang="zh-CN" sz="900" kern="100">
                          <a:effectLst/>
                        </a:rPr>
                        <a:t>教师对小组的打分表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262009909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输出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2-10.0 </a:t>
                      </a:r>
                      <a:r>
                        <a:rPr lang="zh-CN" sz="900" kern="100">
                          <a:effectLst/>
                        </a:rPr>
                        <a:t>教师对小组的打分信息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1411015263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业务规则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无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1033154374"/>
                  </a:ext>
                </a:extLst>
              </a:tr>
              <a:tr h="12964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优先级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5564" marR="55564" marT="0" marB="0"/>
                </a:tc>
                <a:extLst>
                  <a:ext uri="{0D108BD9-81ED-4DB2-BD59-A6C34878D82A}">
                    <a16:rowId xmlns:a16="http://schemas.microsoft.com/office/drawing/2014/main" val="12172860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45DB683-6618-427E-88C6-D30D4BF9A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753456"/>
            <a:ext cx="2804403" cy="35664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2CC63FE-213F-47DF-9214-0599A8A01B7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78723" y="605001"/>
            <a:ext cx="5273040" cy="382841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6934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040" y="1504217"/>
            <a:ext cx="2539798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3711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-255754" y="790501"/>
            <a:ext cx="7924098" cy="422423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en-US" altLang="zh-CN" b="1" dirty="0"/>
              <a:t>3.1.1 </a:t>
            </a:r>
            <a:r>
              <a:rPr lang="zh-CN" altLang="en-US" b="1" dirty="0"/>
              <a:t>正确性</a:t>
            </a:r>
            <a:endParaRPr lang="en-US" altLang="zh-CN" b="1" dirty="0"/>
          </a:p>
          <a:p>
            <a:pPr lvl="2"/>
            <a:r>
              <a:rPr lang="zh-CN" altLang="en-US" b="1" dirty="0"/>
              <a:t>       本系统在需求开发与设计阶段设计了详细的测试用例，用以测试并保证网站系统的正确性。</a:t>
            </a:r>
            <a:endParaRPr lang="en-US" altLang="zh-CN" b="1" dirty="0"/>
          </a:p>
          <a:p>
            <a:pPr lvl="2"/>
            <a:r>
              <a:rPr lang="en-US" altLang="zh-CN" b="1" dirty="0"/>
              <a:t>3.1.2 </a:t>
            </a:r>
            <a:r>
              <a:rPr lang="zh-CN" altLang="en-US" b="1" dirty="0"/>
              <a:t>可靠性</a:t>
            </a:r>
          </a:p>
          <a:p>
            <a:pPr lvl="2"/>
            <a:r>
              <a:rPr lang="zh-CN" altLang="en-US" b="1" dirty="0"/>
              <a:t>       本系统会自动更新、保存每天的运行日志，管理员也会定期在网站系统的运行时间内对网站进行备份，也可以设置自动备份，在发生异常事故时能及时恢复。</a:t>
            </a:r>
            <a:endParaRPr lang="en-US" altLang="zh-CN" b="1" dirty="0"/>
          </a:p>
          <a:p>
            <a:pPr lvl="2"/>
            <a:r>
              <a:rPr lang="en-US" altLang="zh-CN" b="1" dirty="0"/>
              <a:t>3.1.3 </a:t>
            </a:r>
            <a:r>
              <a:rPr lang="zh-CN" altLang="en-US" b="1" dirty="0"/>
              <a:t>易用性</a:t>
            </a:r>
          </a:p>
          <a:p>
            <a:pPr lvl="2"/>
            <a:r>
              <a:rPr lang="zh-CN" altLang="en-US" b="1" dirty="0"/>
              <a:t>       本系统在需求开发阶段与各用户代表进行了多次详细深入的访谈，并且在界面的设计上基本保持各类用户一致的体验。且网站有帮助功能附有用户手册。</a:t>
            </a:r>
            <a:endParaRPr lang="en-US" altLang="zh-CN" b="1" dirty="0"/>
          </a:p>
          <a:p>
            <a:pPr lvl="2"/>
            <a:r>
              <a:rPr lang="en-US" altLang="zh-CN" b="1" dirty="0"/>
              <a:t>3.1.4 </a:t>
            </a:r>
            <a:r>
              <a:rPr lang="zh-CN" altLang="en-US" b="1" dirty="0"/>
              <a:t>性能需求</a:t>
            </a:r>
            <a:endParaRPr lang="en-US" altLang="zh-CN" b="1" dirty="0"/>
          </a:p>
          <a:p>
            <a:pPr lvl="2"/>
            <a:r>
              <a:rPr lang="zh-CN" altLang="en-US" b="1" dirty="0"/>
              <a:t>       一个普通接受的响应时间标准为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5</a:t>
            </a:r>
            <a:r>
              <a:rPr lang="zh-CN" altLang="en-US" b="1" dirty="0"/>
              <a:t>：</a:t>
            </a:r>
            <a:r>
              <a:rPr lang="en-US" altLang="zh-CN" b="1" dirty="0"/>
              <a:t>10</a:t>
            </a:r>
            <a:r>
              <a:rPr lang="zh-CN" altLang="en-US" b="1" dirty="0"/>
              <a:t>，故本网站响应时间要就在</a:t>
            </a:r>
            <a:r>
              <a:rPr lang="en-US" altLang="zh-CN" b="1" dirty="0"/>
              <a:t>2s</a:t>
            </a:r>
            <a:r>
              <a:rPr lang="zh-CN" altLang="en-US" b="1" dirty="0"/>
              <a:t>之内</a:t>
            </a:r>
          </a:p>
          <a:p>
            <a:pPr lvl="2"/>
            <a:endParaRPr lang="zh-CN" altLang="en-US" b="1" dirty="0"/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7331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非功能需求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593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07544" y="1152130"/>
            <a:ext cx="7924098" cy="33932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zh-CN" altLang="en-US" b="1" dirty="0"/>
              <a:t>小组规定：</a:t>
            </a:r>
            <a:endParaRPr lang="en-US" altLang="zh-CN" b="1" dirty="0"/>
          </a:p>
          <a:p>
            <a:pPr lvl="2"/>
            <a:r>
              <a:rPr lang="en-US" altLang="zh-CN" dirty="0"/>
              <a:t>       </a:t>
            </a:r>
            <a:r>
              <a:rPr lang="zh-CN" altLang="zh-CN" dirty="0"/>
              <a:t>优先级矩阵中的</a:t>
            </a:r>
            <a:r>
              <a:rPr lang="zh-CN" altLang="zh-CN" dirty="0">
                <a:solidFill>
                  <a:srgbClr val="FF0000"/>
                </a:solidFill>
              </a:rPr>
              <a:t>相对收益以及相对损失分别由各用户代表填写</a:t>
            </a:r>
            <a:r>
              <a:rPr lang="zh-CN" altLang="zh-CN" dirty="0"/>
              <a:t>，教师用户部分由教师代表</a:t>
            </a:r>
            <a:r>
              <a:rPr lang="en-US" altLang="zh-CN" dirty="0"/>
              <a:t>-</a:t>
            </a:r>
            <a:r>
              <a:rPr lang="zh-CN" altLang="zh-CN" dirty="0"/>
              <a:t>杨枨老师填写，管理员用户部分由管理员代表</a:t>
            </a:r>
            <a:r>
              <a:rPr lang="en-US" altLang="zh-CN" dirty="0"/>
              <a:t>-</a:t>
            </a:r>
            <a:r>
              <a:rPr lang="zh-CN" altLang="zh-CN" dirty="0"/>
              <a:t>学长或者学姐填写，学生用户代表部分由学生代表</a:t>
            </a:r>
            <a:r>
              <a:rPr lang="en-US" altLang="zh-CN" dirty="0"/>
              <a:t>-</a:t>
            </a:r>
            <a:r>
              <a:rPr lang="zh-CN" altLang="zh-CN" dirty="0"/>
              <a:t>陈铉文同学填写，</a:t>
            </a:r>
            <a:r>
              <a:rPr lang="en-US" altLang="zh-CN" dirty="0"/>
              <a:t>owner</a:t>
            </a:r>
            <a:r>
              <a:rPr lang="zh-CN" altLang="zh-CN" dirty="0"/>
              <a:t>部分由杨枨老师填写。打分标准为：</a:t>
            </a:r>
            <a:r>
              <a:rPr lang="zh-CN" altLang="zh-CN" b="1" dirty="0">
                <a:solidFill>
                  <a:srgbClr val="FF0000"/>
                </a:solidFill>
              </a:rPr>
              <a:t>打分范围为</a:t>
            </a:r>
            <a:r>
              <a:rPr lang="en-US" altLang="zh-CN" b="1" dirty="0">
                <a:solidFill>
                  <a:srgbClr val="FF0000"/>
                </a:solidFill>
              </a:rPr>
              <a:t>1-9</a:t>
            </a:r>
            <a:r>
              <a:rPr lang="en-US" altLang="zh-CN" dirty="0"/>
              <a:t>,1</a:t>
            </a:r>
            <a:r>
              <a:rPr lang="zh-CN" altLang="zh-CN" dirty="0"/>
              <a:t>代表影响非常轻微，</a:t>
            </a:r>
            <a:r>
              <a:rPr lang="en-US" altLang="zh-CN" dirty="0"/>
              <a:t>2</a:t>
            </a:r>
            <a:r>
              <a:rPr lang="zh-CN" altLang="zh-CN" dirty="0"/>
              <a:t>代表影响轻微，</a:t>
            </a:r>
            <a:r>
              <a:rPr lang="en-US" altLang="zh-CN" dirty="0"/>
              <a:t>3</a:t>
            </a:r>
            <a:r>
              <a:rPr lang="zh-CN" altLang="zh-CN" dirty="0"/>
              <a:t>代表影响较为轻微，</a:t>
            </a:r>
            <a:r>
              <a:rPr lang="en-US" altLang="zh-CN" dirty="0"/>
              <a:t>4</a:t>
            </a:r>
            <a:r>
              <a:rPr lang="zh-CN" altLang="zh-CN" dirty="0"/>
              <a:t>代表影响一般，</a:t>
            </a:r>
            <a:r>
              <a:rPr lang="en-US" altLang="zh-CN" dirty="0"/>
              <a:t>5</a:t>
            </a:r>
            <a:r>
              <a:rPr lang="zh-CN" altLang="zh-CN" dirty="0"/>
              <a:t>代表影响有点重要，</a:t>
            </a:r>
            <a:r>
              <a:rPr lang="en-US" altLang="zh-CN" dirty="0"/>
              <a:t>6</a:t>
            </a:r>
            <a:r>
              <a:rPr lang="zh-CN" altLang="zh-CN" dirty="0"/>
              <a:t>代表影响较为重要，</a:t>
            </a:r>
            <a:r>
              <a:rPr lang="en-US" altLang="zh-CN" dirty="0"/>
              <a:t>7</a:t>
            </a:r>
            <a:r>
              <a:rPr lang="zh-CN" altLang="zh-CN" dirty="0"/>
              <a:t>代表影响重要，</a:t>
            </a:r>
            <a:r>
              <a:rPr lang="en-US" altLang="zh-CN" dirty="0"/>
              <a:t>8</a:t>
            </a:r>
            <a:r>
              <a:rPr lang="zh-CN" altLang="zh-CN" dirty="0"/>
              <a:t>代表影响很重要，</a:t>
            </a:r>
            <a:r>
              <a:rPr lang="en-US" altLang="zh-CN" dirty="0"/>
              <a:t>9</a:t>
            </a:r>
            <a:r>
              <a:rPr lang="zh-CN" altLang="zh-CN" dirty="0"/>
              <a:t>代表极具影响。</a:t>
            </a:r>
            <a:r>
              <a:rPr lang="zh-CN" altLang="zh-CN" b="1" dirty="0">
                <a:solidFill>
                  <a:srgbClr val="FF0000"/>
                </a:solidFill>
              </a:rPr>
              <a:t>优先级</a:t>
            </a:r>
            <a:r>
              <a:rPr lang="en-US" altLang="zh-CN" b="1" dirty="0">
                <a:solidFill>
                  <a:srgbClr val="FF0000"/>
                </a:solidFill>
              </a:rPr>
              <a:t>=A*</a:t>
            </a:r>
            <a:r>
              <a:rPr lang="zh-CN" altLang="zh-CN" b="1" dirty="0">
                <a:solidFill>
                  <a:srgbClr val="FF0000"/>
                </a:solidFill>
              </a:rPr>
              <a:t>价值</a:t>
            </a:r>
            <a:r>
              <a:rPr lang="en-US" altLang="zh-CN" b="1" dirty="0">
                <a:solidFill>
                  <a:srgbClr val="FF0000"/>
                </a:solidFill>
              </a:rPr>
              <a:t>%/</a:t>
            </a:r>
            <a:r>
              <a:rPr lang="zh-CN" altLang="zh-CN" b="1" dirty="0">
                <a:solidFill>
                  <a:srgbClr val="FF0000"/>
                </a:solidFill>
              </a:rPr>
              <a:t>（成本</a:t>
            </a:r>
            <a:r>
              <a:rPr lang="en-US" altLang="zh-CN" b="1" dirty="0">
                <a:solidFill>
                  <a:srgbClr val="FF0000"/>
                </a:solidFill>
              </a:rPr>
              <a:t>%+</a:t>
            </a:r>
            <a:r>
              <a:rPr lang="zh-CN" altLang="zh-CN" b="1" dirty="0">
                <a:solidFill>
                  <a:srgbClr val="FF0000"/>
                </a:solidFill>
              </a:rPr>
              <a:t>风险</a:t>
            </a:r>
            <a:r>
              <a:rPr lang="en-US" altLang="zh-CN" b="1" dirty="0">
                <a:solidFill>
                  <a:srgbClr val="FF0000"/>
                </a:solidFill>
              </a:rPr>
              <a:t>%</a:t>
            </a:r>
            <a:r>
              <a:rPr lang="zh-CN" altLang="zh-CN" b="1" dirty="0">
                <a:solidFill>
                  <a:srgbClr val="FF0000"/>
                </a:solidFill>
              </a:rPr>
              <a:t>）</a:t>
            </a:r>
            <a:r>
              <a:rPr lang="zh-CN" altLang="zh-CN" dirty="0"/>
              <a:t>（各代表类别权重</a:t>
            </a:r>
            <a:r>
              <a:rPr lang="en-US" altLang="zh-CN" dirty="0"/>
              <a:t>A</a:t>
            </a:r>
            <a:r>
              <a:rPr lang="zh-CN" altLang="zh-CN" dirty="0"/>
              <a:t>：客户代表</a:t>
            </a:r>
            <a:r>
              <a:rPr lang="en-US" altLang="zh-CN" dirty="0"/>
              <a:t>*1.5</a:t>
            </a:r>
            <a:r>
              <a:rPr lang="zh-CN" altLang="zh-CN" dirty="0"/>
              <a:t>；用户代表</a:t>
            </a:r>
            <a:r>
              <a:rPr lang="en-US" altLang="zh-CN" dirty="0"/>
              <a:t>*1.0</a:t>
            </a:r>
            <a:r>
              <a:rPr lang="zh-CN" altLang="zh-CN" dirty="0"/>
              <a:t>；游客代表</a:t>
            </a:r>
            <a:r>
              <a:rPr lang="en-US" altLang="zh-CN" dirty="0"/>
              <a:t>*0.5</a:t>
            </a:r>
            <a:r>
              <a:rPr lang="zh-CN" altLang="zh-CN" dirty="0"/>
              <a:t>）</a:t>
            </a:r>
            <a:endParaRPr lang="en-US" altLang="zh-CN" dirty="0"/>
          </a:p>
          <a:p>
            <a:pPr lvl="2"/>
            <a:r>
              <a:rPr lang="zh-CN" altLang="en-US" b="1" dirty="0"/>
              <a:t>更具小组选题情况，我们将用户分为四类（教师、学生、案例拥有者、管理员）进行需求优先级排序。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194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需求优先级打分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749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194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需求优先级打分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0D766EB-463F-4D87-8484-7DD105492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722868"/>
              </p:ext>
            </p:extLst>
          </p:nvPr>
        </p:nvGraphicFramePr>
        <p:xfrm>
          <a:off x="1703582" y="1219777"/>
          <a:ext cx="4732021" cy="3240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710">
                  <a:extLst>
                    <a:ext uri="{9D8B030D-6E8A-4147-A177-3AD203B41FA5}">
                      <a16:colId xmlns:a16="http://schemas.microsoft.com/office/drawing/2014/main" val="913921799"/>
                    </a:ext>
                  </a:extLst>
                </a:gridCol>
                <a:gridCol w="487418">
                  <a:extLst>
                    <a:ext uri="{9D8B030D-6E8A-4147-A177-3AD203B41FA5}">
                      <a16:colId xmlns:a16="http://schemas.microsoft.com/office/drawing/2014/main" val="2796702214"/>
                    </a:ext>
                  </a:extLst>
                </a:gridCol>
                <a:gridCol w="345255">
                  <a:extLst>
                    <a:ext uri="{9D8B030D-6E8A-4147-A177-3AD203B41FA5}">
                      <a16:colId xmlns:a16="http://schemas.microsoft.com/office/drawing/2014/main" val="3488075300"/>
                    </a:ext>
                  </a:extLst>
                </a:gridCol>
                <a:gridCol w="274173">
                  <a:extLst>
                    <a:ext uri="{9D8B030D-6E8A-4147-A177-3AD203B41FA5}">
                      <a16:colId xmlns:a16="http://schemas.microsoft.com/office/drawing/2014/main" val="164196797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019517170"/>
                    </a:ext>
                  </a:extLst>
                </a:gridCol>
                <a:gridCol w="375718">
                  <a:extLst>
                    <a:ext uri="{9D8B030D-6E8A-4147-A177-3AD203B41FA5}">
                      <a16:colId xmlns:a16="http://schemas.microsoft.com/office/drawing/2014/main" val="3772299014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343496607"/>
                    </a:ext>
                  </a:extLst>
                </a:gridCol>
                <a:gridCol w="355409">
                  <a:extLst>
                    <a:ext uri="{9D8B030D-6E8A-4147-A177-3AD203B41FA5}">
                      <a16:colId xmlns:a16="http://schemas.microsoft.com/office/drawing/2014/main" val="374227968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609591141"/>
                    </a:ext>
                  </a:extLst>
                </a:gridCol>
                <a:gridCol w="324946">
                  <a:extLst>
                    <a:ext uri="{9D8B030D-6E8A-4147-A177-3AD203B41FA5}">
                      <a16:colId xmlns:a16="http://schemas.microsoft.com/office/drawing/2014/main" val="3183242520"/>
                    </a:ext>
                  </a:extLst>
                </a:gridCol>
                <a:gridCol w="324946">
                  <a:extLst>
                    <a:ext uri="{9D8B030D-6E8A-4147-A177-3AD203B41FA5}">
                      <a16:colId xmlns:a16="http://schemas.microsoft.com/office/drawing/2014/main" val="38957326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功能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相对收益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相对损失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总价值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价值</a:t>
                      </a:r>
                      <a:r>
                        <a:rPr lang="en-US" sz="1050" kern="100">
                          <a:effectLst/>
                        </a:rPr>
                        <a:t>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相对成本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成本</a:t>
                      </a:r>
                      <a:r>
                        <a:rPr lang="en-US" sz="1050" kern="100">
                          <a:effectLst/>
                        </a:rPr>
                        <a:t>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相对风险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风险</a:t>
                      </a:r>
                      <a:r>
                        <a:rPr lang="en-US" sz="1050" kern="100">
                          <a:effectLst/>
                        </a:rPr>
                        <a:t>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用户权值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优先级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6060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学生登陆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6205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学生注册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5396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忘记密码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50919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81214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创建新实例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94232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案例详情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8670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组员管理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64993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最新消息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243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查看正在进行任务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81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查看我的任务总览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7650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查看任务甘特图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934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文档浏览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5330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查看已有资料列表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41898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上传资料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86851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查看最终评价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　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12614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6AD953A-C7BD-45EF-8DDD-675636D10815}"/>
              </a:ext>
            </a:extLst>
          </p:cNvPr>
          <p:cNvSpPr txBox="1"/>
          <p:nvPr/>
        </p:nvSpPr>
        <p:spPr>
          <a:xfrm>
            <a:off x="1115616" y="77155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部分学生需求优先级打分表展示</a:t>
            </a:r>
          </a:p>
        </p:txBody>
      </p:sp>
    </p:spTree>
    <p:extLst>
      <p:ext uri="{BB962C8B-B14F-4D97-AF65-F5344CB8AC3E}">
        <p14:creationId xmlns:p14="http://schemas.microsoft.com/office/powerpoint/2010/main" val="31624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07544" y="1152130"/>
            <a:ext cx="792409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zh-CN" altLang="en-US" b="1" dirty="0"/>
              <a:t>用例级别数据字典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5F42124-09DE-499B-AAB9-C33DAF6D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713410"/>
              </p:ext>
            </p:extLst>
          </p:nvPr>
        </p:nvGraphicFramePr>
        <p:xfrm>
          <a:off x="3347864" y="400275"/>
          <a:ext cx="4913997" cy="4693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2681">
                  <a:extLst>
                    <a:ext uri="{9D8B030D-6E8A-4147-A177-3AD203B41FA5}">
                      <a16:colId xmlns:a16="http://schemas.microsoft.com/office/drawing/2014/main" val="3086451609"/>
                    </a:ext>
                  </a:extLst>
                </a:gridCol>
                <a:gridCol w="982681">
                  <a:extLst>
                    <a:ext uri="{9D8B030D-6E8A-4147-A177-3AD203B41FA5}">
                      <a16:colId xmlns:a16="http://schemas.microsoft.com/office/drawing/2014/main" val="1350147479"/>
                    </a:ext>
                  </a:extLst>
                </a:gridCol>
                <a:gridCol w="982681">
                  <a:extLst>
                    <a:ext uri="{9D8B030D-6E8A-4147-A177-3AD203B41FA5}">
                      <a16:colId xmlns:a16="http://schemas.microsoft.com/office/drawing/2014/main" val="2073467582"/>
                    </a:ext>
                  </a:extLst>
                </a:gridCol>
                <a:gridCol w="982681">
                  <a:extLst>
                    <a:ext uri="{9D8B030D-6E8A-4147-A177-3AD203B41FA5}">
                      <a16:colId xmlns:a16="http://schemas.microsoft.com/office/drawing/2014/main" val="1370744690"/>
                    </a:ext>
                  </a:extLst>
                </a:gridCol>
                <a:gridCol w="983273">
                  <a:extLst>
                    <a:ext uri="{9D8B030D-6E8A-4147-A177-3AD203B41FA5}">
                      <a16:colId xmlns:a16="http://schemas.microsoft.com/office/drawing/2014/main" val="712184928"/>
                    </a:ext>
                  </a:extLst>
                </a:gridCol>
              </a:tblGrid>
              <a:tr h="2104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数据元素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数据构成或者数据类型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数据长度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数据取值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2726393510"/>
                  </a:ext>
                </a:extLst>
              </a:tr>
              <a:tr h="2104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系统登入申请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系统登入申请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用户密码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3211830332"/>
                  </a:ext>
                </a:extLst>
              </a:tr>
              <a:tr h="7366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忘记密码申请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忘记密码，进行新密码设置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用户密码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确认密码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真实姓名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身份证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邮箱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验证码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3398017683"/>
                  </a:ext>
                </a:extLst>
              </a:tr>
              <a:tr h="7366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注册申请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进行注册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用户名称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用户密码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确认密码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真实姓名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身份证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邮箱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验证码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2602417022"/>
                  </a:ext>
                </a:extLst>
              </a:tr>
              <a:tr h="7366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正在进行的项目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学生界面正在进行的项目粗览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项目名称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案例名称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角色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项目创建者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项目创建时间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2022036898"/>
                  </a:ext>
                </a:extLst>
              </a:tr>
              <a:tr h="3157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最新消息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学生正在进行项目中的消息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消息类型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消息内容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1171782028"/>
                  </a:ext>
                </a:extLst>
              </a:tr>
              <a:tr h="3157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队员信息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在同一个项目的队员信息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角色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用户名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361999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548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91"/>
          <p:cNvSpPr>
            <a:spLocks noChangeArrowheads="1"/>
          </p:cNvSpPr>
          <p:nvPr/>
        </p:nvSpPr>
        <p:spPr bwMode="auto">
          <a:xfrm flipV="1">
            <a:off x="7391400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rgbClr val="414455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AutoShape 292"/>
          <p:cNvSpPr>
            <a:spLocks noChangeArrowheads="1"/>
          </p:cNvSpPr>
          <p:nvPr/>
        </p:nvSpPr>
        <p:spPr bwMode="auto">
          <a:xfrm flipV="1">
            <a:off x="-990600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rgbClr val="414455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WordArt 293"/>
          <p:cNvSpPr>
            <a:spLocks noChangeArrowheads="1" noChangeShapeType="1" noTextEdit="1"/>
          </p:cNvSpPr>
          <p:nvPr/>
        </p:nvSpPr>
        <p:spPr bwMode="auto">
          <a:xfrm>
            <a:off x="1752600" y="2110724"/>
            <a:ext cx="1143000" cy="53323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4" name="WordArt 294"/>
          <p:cNvSpPr>
            <a:spLocks noChangeArrowheads="1" noChangeShapeType="1" noTextEdit="1"/>
          </p:cNvSpPr>
          <p:nvPr/>
        </p:nvSpPr>
        <p:spPr bwMode="auto">
          <a:xfrm>
            <a:off x="1763688" y="2779437"/>
            <a:ext cx="1143000" cy="15235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WordArt 20"/>
          <p:cNvSpPr>
            <a:spLocks noChangeArrowheads="1" noChangeShapeType="1" noTextEdit="1"/>
          </p:cNvSpPr>
          <p:nvPr/>
        </p:nvSpPr>
        <p:spPr bwMode="auto">
          <a:xfrm>
            <a:off x="3347864" y="770956"/>
            <a:ext cx="2286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1</a:t>
            </a:r>
            <a:endParaRPr lang="zh-CN" altLang="en-US" sz="3600" b="1" kern="1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3805064" y="822857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范围与愿景文档</a:t>
            </a:r>
          </a:p>
        </p:txBody>
      </p:sp>
      <p:sp>
        <p:nvSpPr>
          <p:cNvPr id="47" name="WordArt 20"/>
          <p:cNvSpPr>
            <a:spLocks noChangeArrowheads="1" noChangeShapeType="1" noTextEdit="1"/>
          </p:cNvSpPr>
          <p:nvPr/>
        </p:nvSpPr>
        <p:spPr bwMode="auto">
          <a:xfrm>
            <a:off x="3652664" y="1456545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2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4186064" y="1478913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sp>
        <p:nvSpPr>
          <p:cNvPr id="49" name="WordArt 20"/>
          <p:cNvSpPr>
            <a:spLocks noChangeArrowheads="1" noChangeShapeType="1" noTextEdit="1"/>
          </p:cNvSpPr>
          <p:nvPr/>
        </p:nvSpPr>
        <p:spPr bwMode="auto">
          <a:xfrm>
            <a:off x="4033664" y="2137373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3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4556685" y="2176427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1" name="WordArt 20"/>
          <p:cNvSpPr>
            <a:spLocks noChangeArrowheads="1" noChangeShapeType="1" noTextEdit="1"/>
          </p:cNvSpPr>
          <p:nvPr/>
        </p:nvSpPr>
        <p:spPr bwMode="auto">
          <a:xfrm>
            <a:off x="4414664" y="2832483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4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4948064" y="2885354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53" name="WordArt 20"/>
          <p:cNvSpPr>
            <a:spLocks noChangeArrowheads="1" noChangeShapeType="1" noTextEdit="1"/>
          </p:cNvSpPr>
          <p:nvPr/>
        </p:nvSpPr>
        <p:spPr bwMode="auto">
          <a:xfrm>
            <a:off x="4757564" y="3594281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5</a:t>
            </a:r>
            <a:endParaRPr lang="zh-CN" altLang="en-US" sz="3600" b="1" kern="1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4" name="Rectangle 22"/>
          <p:cNvSpPr>
            <a:spLocks noChangeArrowheads="1"/>
          </p:cNvSpPr>
          <p:nvPr/>
        </p:nvSpPr>
        <p:spPr bwMode="auto">
          <a:xfrm>
            <a:off x="5290964" y="3594281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-252536" y="1203598"/>
            <a:ext cx="792409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zh-CN" altLang="en-US" b="1" dirty="0"/>
              <a:t>数据库级别数据字典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073ABEA-23A6-472E-98ED-A85A1618D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364067"/>
              </p:ext>
            </p:extLst>
          </p:nvPr>
        </p:nvGraphicFramePr>
        <p:xfrm>
          <a:off x="2915816" y="1131590"/>
          <a:ext cx="5832648" cy="3387717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594512">
                  <a:extLst>
                    <a:ext uri="{9D8B030D-6E8A-4147-A177-3AD203B41FA5}">
                      <a16:colId xmlns:a16="http://schemas.microsoft.com/office/drawing/2014/main" val="508811803"/>
                    </a:ext>
                  </a:extLst>
                </a:gridCol>
                <a:gridCol w="979837">
                  <a:extLst>
                    <a:ext uri="{9D8B030D-6E8A-4147-A177-3AD203B41FA5}">
                      <a16:colId xmlns:a16="http://schemas.microsoft.com/office/drawing/2014/main" val="2332503128"/>
                    </a:ext>
                  </a:extLst>
                </a:gridCol>
                <a:gridCol w="428836">
                  <a:extLst>
                    <a:ext uri="{9D8B030D-6E8A-4147-A177-3AD203B41FA5}">
                      <a16:colId xmlns:a16="http://schemas.microsoft.com/office/drawing/2014/main" val="3963766032"/>
                    </a:ext>
                  </a:extLst>
                </a:gridCol>
                <a:gridCol w="139737">
                  <a:extLst>
                    <a:ext uri="{9D8B030D-6E8A-4147-A177-3AD203B41FA5}">
                      <a16:colId xmlns:a16="http://schemas.microsoft.com/office/drawing/2014/main" val="4211472634"/>
                    </a:ext>
                  </a:extLst>
                </a:gridCol>
                <a:gridCol w="224667">
                  <a:extLst>
                    <a:ext uri="{9D8B030D-6E8A-4147-A177-3AD203B41FA5}">
                      <a16:colId xmlns:a16="http://schemas.microsoft.com/office/drawing/2014/main" val="1577239742"/>
                    </a:ext>
                  </a:extLst>
                </a:gridCol>
                <a:gridCol w="1155764">
                  <a:extLst>
                    <a:ext uri="{9D8B030D-6E8A-4147-A177-3AD203B41FA5}">
                      <a16:colId xmlns:a16="http://schemas.microsoft.com/office/drawing/2014/main" val="3711363075"/>
                    </a:ext>
                  </a:extLst>
                </a:gridCol>
                <a:gridCol w="2309295">
                  <a:extLst>
                    <a:ext uri="{9D8B030D-6E8A-4147-A177-3AD203B41FA5}">
                      <a16:colId xmlns:a16="http://schemas.microsoft.com/office/drawing/2014/main" val="4077674310"/>
                    </a:ext>
                  </a:extLst>
                </a:gridCol>
              </a:tblGrid>
              <a:tr h="68468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字段名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实际字段名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类型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是否能为空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键型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说明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备注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573274173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userid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否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主码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用户的唯一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r>
                        <a:rPr lang="zh-CN" sz="900" kern="0">
                          <a:effectLst/>
                        </a:rPr>
                        <a:t>标识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输入）；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（输入）；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（输入）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671748110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实例编号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taskid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主码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实例的唯一</a:t>
                      </a:r>
                      <a:r>
                        <a:rPr lang="en-US" sz="900" kern="0" dirty="0">
                          <a:effectLst/>
                        </a:rPr>
                        <a:t>id</a:t>
                      </a:r>
                      <a:r>
                        <a:rPr lang="zh-CN" sz="900" kern="0" dirty="0">
                          <a:effectLst/>
                        </a:rPr>
                        <a:t>标识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输入）；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（输入）；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（输入）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2592075118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talkid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否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主码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r>
                        <a:rPr lang="zh-CN" sz="900" kern="0">
                          <a:effectLst/>
                        </a:rPr>
                        <a:t>的唯一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r>
                        <a:rPr lang="zh-CN" sz="900" kern="0">
                          <a:effectLst/>
                        </a:rPr>
                        <a:t>标识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s-4-2(</a:t>
                      </a:r>
                      <a:r>
                        <a:rPr lang="zh-CN" sz="900" kern="0" dirty="0">
                          <a:effectLst/>
                        </a:rPr>
                        <a:t>输入）；</a:t>
                      </a:r>
                      <a:r>
                        <a:rPr lang="en-US" sz="900" kern="0" dirty="0">
                          <a:effectLst/>
                        </a:rPr>
                        <a:t>s-4-3</a:t>
                      </a:r>
                      <a:r>
                        <a:rPr lang="zh-CN" sz="900" kern="0" dirty="0">
                          <a:effectLst/>
                        </a:rPr>
                        <a:t>（输入）；</a:t>
                      </a:r>
                      <a:r>
                        <a:rPr lang="en-US" sz="900" kern="0" dirty="0">
                          <a:effectLst/>
                        </a:rPr>
                        <a:t>s-4-4</a:t>
                      </a:r>
                      <a:r>
                        <a:rPr lang="zh-CN" sz="900" kern="0" dirty="0">
                          <a:effectLst/>
                        </a:rPr>
                        <a:t>（输入）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918615595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con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s-4-2(</a:t>
                      </a:r>
                      <a:r>
                        <a:rPr lang="zh-CN" sz="900" kern="0" dirty="0">
                          <a:effectLst/>
                        </a:rPr>
                        <a:t>输出）；</a:t>
                      </a:r>
                      <a:r>
                        <a:rPr lang="en-US" sz="900" kern="0" dirty="0">
                          <a:effectLst/>
                        </a:rPr>
                        <a:t>s-4-3</a:t>
                      </a:r>
                      <a:r>
                        <a:rPr lang="zh-CN" sz="900" kern="0" dirty="0">
                          <a:effectLst/>
                        </a:rPr>
                        <a:t>（输出）；</a:t>
                      </a:r>
                      <a:r>
                        <a:rPr lang="en-US" sz="900" kern="0" dirty="0">
                          <a:effectLst/>
                        </a:rPr>
                        <a:t>s-4-4</a:t>
                      </a:r>
                      <a:r>
                        <a:rPr lang="zh-CN" sz="900" kern="0" dirty="0">
                          <a:effectLst/>
                        </a:rPr>
                        <a:t>（输出）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4140304009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用户名称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username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用户名称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3728640063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用户头像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head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用户头像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072955448"/>
                  </a:ext>
                </a:extLst>
              </a:tr>
              <a:tr h="2605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时间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time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Date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时间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841616846"/>
                  </a:ext>
                </a:extLst>
              </a:tr>
              <a:tr h="2605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点赞数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znum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点赞数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3403113193"/>
                  </a:ext>
                </a:extLst>
              </a:tr>
              <a:tr h="2605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踩数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cnum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踩数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837539001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回复内容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reflect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回复内容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s-4-2(</a:t>
                      </a:r>
                      <a:r>
                        <a:rPr lang="zh-CN" sz="900" kern="0" dirty="0">
                          <a:effectLst/>
                        </a:rPr>
                        <a:t>输出）；</a:t>
                      </a:r>
                      <a:r>
                        <a:rPr lang="en-US" sz="900" kern="0" dirty="0">
                          <a:effectLst/>
                        </a:rPr>
                        <a:t>s-4-3</a:t>
                      </a:r>
                      <a:r>
                        <a:rPr lang="zh-CN" sz="900" kern="0" dirty="0">
                          <a:effectLst/>
                        </a:rPr>
                        <a:t>（输出）；</a:t>
                      </a:r>
                      <a:r>
                        <a:rPr lang="en-US" sz="900" kern="0" dirty="0">
                          <a:effectLst/>
                        </a:rPr>
                        <a:t>s-4-4</a:t>
                      </a:r>
                      <a:r>
                        <a:rPr lang="zh-CN" sz="900" kern="0" dirty="0">
                          <a:effectLst/>
                        </a:rPr>
                        <a:t>（输出）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124181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6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-252536" y="1203598"/>
            <a:ext cx="792409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en-US" altLang="zh-CN" b="1" dirty="0"/>
              <a:t>TBD</a:t>
            </a:r>
            <a:endParaRPr lang="zh-CN" altLang="en-US" b="1" dirty="0"/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1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60457" y="1419622"/>
            <a:ext cx="2339335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更具</a:t>
            </a:r>
            <a:r>
              <a:rPr lang="en-US" altLang="zh-CN" dirty="0"/>
              <a:t>V</a:t>
            </a:r>
            <a:r>
              <a:rPr lang="zh-CN" altLang="en-US" dirty="0"/>
              <a:t>模型的指导，需求阶段的测试用例应当是验收测试测试用例。每个测试用例与用例场景对应，采取黑盒测试中（边界值分析、等价类、错误推断）的方法进行编写。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25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BE3804A-2814-478D-A26A-119989DE2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338494"/>
              </p:ext>
            </p:extLst>
          </p:nvPr>
        </p:nvGraphicFramePr>
        <p:xfrm>
          <a:off x="3101478" y="347085"/>
          <a:ext cx="5040560" cy="4627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326">
                  <a:extLst>
                    <a:ext uri="{9D8B030D-6E8A-4147-A177-3AD203B41FA5}">
                      <a16:colId xmlns:a16="http://schemas.microsoft.com/office/drawing/2014/main" val="3263649601"/>
                    </a:ext>
                  </a:extLst>
                </a:gridCol>
                <a:gridCol w="298285">
                  <a:extLst>
                    <a:ext uri="{9D8B030D-6E8A-4147-A177-3AD203B41FA5}">
                      <a16:colId xmlns:a16="http://schemas.microsoft.com/office/drawing/2014/main" val="2593708601"/>
                    </a:ext>
                  </a:extLst>
                </a:gridCol>
                <a:gridCol w="1290013">
                  <a:extLst>
                    <a:ext uri="{9D8B030D-6E8A-4147-A177-3AD203B41FA5}">
                      <a16:colId xmlns:a16="http://schemas.microsoft.com/office/drawing/2014/main" val="1202316670"/>
                    </a:ext>
                  </a:extLst>
                </a:gridCol>
                <a:gridCol w="613172">
                  <a:extLst>
                    <a:ext uri="{9D8B030D-6E8A-4147-A177-3AD203B41FA5}">
                      <a16:colId xmlns:a16="http://schemas.microsoft.com/office/drawing/2014/main" val="453811857"/>
                    </a:ext>
                  </a:extLst>
                </a:gridCol>
                <a:gridCol w="1689764">
                  <a:extLst>
                    <a:ext uri="{9D8B030D-6E8A-4147-A177-3AD203B41FA5}">
                      <a16:colId xmlns:a16="http://schemas.microsoft.com/office/drawing/2014/main" val="586485519"/>
                    </a:ext>
                  </a:extLst>
                </a:gridCol>
              </a:tblGrid>
              <a:tr h="3116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测试用例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修改密码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421857"/>
                  </a:ext>
                </a:extLst>
              </a:tr>
              <a:tr h="3116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测试用例</a:t>
                      </a: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S-3-2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284960"/>
                  </a:ext>
                </a:extLst>
              </a:tr>
              <a:tr h="35469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输入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动作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期望的输出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相应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实际情况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设计方法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222235484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原密码：空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新密码：空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确认新密码：空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提示信息：原密码不正确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边界值分析法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792171203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原密码：</a:t>
                      </a:r>
                      <a:r>
                        <a:rPr lang="en-US" sz="1200" kern="100">
                          <a:effectLst/>
                        </a:rPr>
                        <a:t>1234567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新密码：</a:t>
                      </a:r>
                      <a:r>
                        <a:rPr lang="en-US" sz="1200" kern="100">
                          <a:effectLst/>
                        </a:rPr>
                        <a:t>12345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确认新密码：空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提示信息：新密码长度不能小于</a:t>
                      </a:r>
                      <a:r>
                        <a:rPr lang="en-US" sz="1200" kern="100" dirty="0">
                          <a:effectLst/>
                        </a:rPr>
                        <a:t>6</a:t>
                      </a:r>
                      <a:r>
                        <a:rPr lang="zh-CN" sz="1200" kern="100" dirty="0">
                          <a:effectLst/>
                        </a:rPr>
                        <a:t>位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边界值分析法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932911402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原密码：</a:t>
                      </a:r>
                      <a:r>
                        <a:rPr lang="en-US" sz="1200" kern="100">
                          <a:effectLst/>
                        </a:rPr>
                        <a:t>1234567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新密码：</a:t>
                      </a:r>
                      <a:r>
                        <a:rPr lang="en-US" sz="1200" kern="100">
                          <a:effectLst/>
                        </a:rPr>
                        <a:t>123456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确认新密码：空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提示信息：两次密码不一致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边界值分析法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2855086626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原密码：</a:t>
                      </a:r>
                      <a:r>
                        <a:rPr lang="en-US" sz="1200" kern="100">
                          <a:effectLst/>
                        </a:rPr>
                        <a:t>123456a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新密码：</a:t>
                      </a:r>
                      <a:r>
                        <a:rPr lang="en-US" sz="1200" kern="100">
                          <a:effectLst/>
                        </a:rPr>
                        <a:t>1234567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确认新密码：空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提示信息：两次密码不一致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边界值分析法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416744226"/>
                  </a:ext>
                </a:extLst>
              </a:tr>
              <a:tr h="8436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原密码：</a:t>
                      </a:r>
                      <a:r>
                        <a:rPr lang="en-US" sz="1200" kern="100" dirty="0">
                          <a:effectLst/>
                        </a:rPr>
                        <a:t>123456a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新密码：</a:t>
                      </a:r>
                      <a:r>
                        <a:rPr lang="en-US" sz="1200" kern="100" dirty="0">
                          <a:effectLst/>
                        </a:rPr>
                        <a:t>1234567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确认新密码：</a:t>
                      </a:r>
                      <a:r>
                        <a:rPr lang="en-US" sz="1200" kern="100" dirty="0">
                          <a:effectLst/>
                        </a:rPr>
                        <a:t>1234567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修改密码成功，返回上一界面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边界值分析法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26257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894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60457" y="1419622"/>
            <a:ext cx="2339335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用户手册参考了</a:t>
            </a:r>
            <a:r>
              <a:rPr lang="en-US" altLang="zh-CN" dirty="0"/>
              <a:t>GB</a:t>
            </a:r>
            <a:r>
              <a:rPr lang="zh-CN" altLang="en-US" dirty="0"/>
              <a:t>模板，并且参考了滴答清单的用户手册进行编写。</a:t>
            </a:r>
            <a:endParaRPr lang="en-US" altLang="zh-CN" dirty="0"/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5CECA6C-3124-470C-AAAB-A19AC1CF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67494"/>
            <a:ext cx="3251160" cy="43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12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1822F29-1905-428D-8598-63FA3693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987574"/>
            <a:ext cx="7091725" cy="3445311"/>
          </a:xfrm>
          <a:prstGeom prst="rect">
            <a:avLst/>
          </a:prstGeom>
        </p:spPr>
      </p:pic>
      <p:sp>
        <p:nvSpPr>
          <p:cNvPr id="9" name="TextBox 105">
            <a:extLst>
              <a:ext uri="{FF2B5EF4-FFF2-40B4-BE49-F238E27FC236}">
                <a16:creationId xmlns:a16="http://schemas.microsoft.com/office/drawing/2014/main" id="{D6028C33-2A78-40EF-ACA3-B23A38CCE3F0}"/>
              </a:ext>
            </a:extLst>
          </p:cNvPr>
          <p:cNvSpPr txBox="1"/>
          <p:nvPr/>
        </p:nvSpPr>
        <p:spPr>
          <a:xfrm>
            <a:off x="407387" y="719380"/>
            <a:ext cx="262736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滴答清单用户手册样例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2773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105">
            <a:extLst>
              <a:ext uri="{FF2B5EF4-FFF2-40B4-BE49-F238E27FC236}">
                <a16:creationId xmlns:a16="http://schemas.microsoft.com/office/drawing/2014/main" id="{D6028C33-2A78-40EF-ACA3-B23A38CCE3F0}"/>
              </a:ext>
            </a:extLst>
          </p:cNvPr>
          <p:cNvSpPr txBox="1"/>
          <p:nvPr/>
        </p:nvSpPr>
        <p:spPr>
          <a:xfrm>
            <a:off x="407387" y="719380"/>
            <a:ext cx="262736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参考后的测试用例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91998D-EBDA-488D-B4A9-60F714187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7" y="1031688"/>
            <a:ext cx="8445613" cy="354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544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040" y="1504217"/>
            <a:ext cx="2600712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3195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59874" y="1160705"/>
            <a:ext cx="2363189" cy="2363189"/>
          </a:xfrm>
          <a:prstGeom prst="ellipse">
            <a:avLst/>
          </a:prstGeom>
          <a:solidFill>
            <a:srgbClr val="414455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474426" y="1046156"/>
            <a:ext cx="2592288" cy="2592288"/>
          </a:xfrm>
          <a:prstGeom prst="ellipse">
            <a:avLst/>
          </a:prstGeom>
          <a:noFill/>
          <a:ln cmpd="sng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9" y="1694228"/>
            <a:ext cx="914667" cy="1286251"/>
          </a:xfrm>
          <a:prstGeom prst="rect">
            <a:avLst/>
          </a:prstGeom>
        </p:spPr>
      </p:pic>
      <p:cxnSp>
        <p:nvCxnSpPr>
          <p:cNvPr id="5" name="直接连接符 4"/>
          <p:cNvCxnSpPr>
            <a:stCxn id="3" idx="0"/>
            <a:endCxn id="9" idx="2"/>
          </p:cNvCxnSpPr>
          <p:nvPr/>
        </p:nvCxnSpPr>
        <p:spPr>
          <a:xfrm flipV="1">
            <a:off x="821718" y="735576"/>
            <a:ext cx="1839969" cy="310580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  <a:endCxn id="12" idx="2"/>
          </p:cNvCxnSpPr>
          <p:nvPr/>
        </p:nvCxnSpPr>
        <p:spPr>
          <a:xfrm>
            <a:off x="2117862" y="2342300"/>
            <a:ext cx="903865" cy="0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4"/>
            <a:endCxn id="15" idx="2"/>
          </p:cNvCxnSpPr>
          <p:nvPr/>
        </p:nvCxnSpPr>
        <p:spPr>
          <a:xfrm>
            <a:off x="821718" y="3638444"/>
            <a:ext cx="1964372" cy="59673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661687" y="375535"/>
            <a:ext cx="720080" cy="720081"/>
            <a:chOff x="3104211" y="1516067"/>
            <a:chExt cx="720080" cy="720080"/>
          </a:xfrm>
        </p:grpSpPr>
        <p:sp>
          <p:nvSpPr>
            <p:cNvPr id="9" name="椭圆 8"/>
            <p:cNvSpPr/>
            <p:nvPr/>
          </p:nvSpPr>
          <p:spPr>
            <a:xfrm>
              <a:off x="3104211" y="1516067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69820" y="1645204"/>
              <a:ext cx="604653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21727" y="1982260"/>
            <a:ext cx="720080" cy="720080"/>
            <a:chOff x="3568945" y="2283266"/>
            <a:chExt cx="720080" cy="720080"/>
          </a:xfrm>
        </p:grpSpPr>
        <p:sp>
          <p:nvSpPr>
            <p:cNvPr id="12" name="椭圆 11"/>
            <p:cNvSpPr/>
            <p:nvPr/>
          </p:nvSpPr>
          <p:spPr>
            <a:xfrm>
              <a:off x="3568945" y="2283266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34552" y="2417349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86090" y="3875138"/>
            <a:ext cx="720080" cy="720080"/>
            <a:chOff x="3333310" y="4176146"/>
            <a:chExt cx="720080" cy="720080"/>
          </a:xfrm>
        </p:grpSpPr>
        <p:sp>
          <p:nvSpPr>
            <p:cNvPr id="15" name="椭圆 14"/>
            <p:cNvSpPr/>
            <p:nvPr/>
          </p:nvSpPr>
          <p:spPr>
            <a:xfrm>
              <a:off x="3333310" y="4176146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98919" y="430528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 bwMode="auto">
          <a:xfrm>
            <a:off x="3921516" y="814568"/>
            <a:ext cx="3546569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【1】PRD2018-G04-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产品愿景和项目范围文档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【2】PRD2018-G04-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(SRS)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【3】PRD2018-G04-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【4】PRD2018-G04-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909736" y="435724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文档资料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3935128" y="2304237"/>
            <a:ext cx="3546569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905687" y="1938170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网页资料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3905687" y="3540084"/>
            <a:ext cx="4911706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【5】《UML2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基础、建模与设计教程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杨弘平等著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清华大学除本社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CIP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127741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【6】《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第三版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Karl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Wiegers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Joe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Beattty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 李忠利等译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CIP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ISBN: 9787302426820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3921516" y="3120901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书籍资料</a:t>
            </a:r>
          </a:p>
        </p:txBody>
      </p:sp>
      <p:sp>
        <p:nvSpPr>
          <p:cNvPr id="23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25" name="矩形 24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7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7281" y="1504217"/>
            <a:ext cx="3216265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0231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网线"/>
          <p:cNvGrpSpPr/>
          <p:nvPr/>
        </p:nvGrpSpPr>
        <p:grpSpPr bwMode="auto">
          <a:xfrm>
            <a:off x="-780522" y="1158826"/>
            <a:ext cx="3163922" cy="3329037"/>
            <a:chOff x="1937437" y="1332541"/>
            <a:chExt cx="3986578" cy="4192919"/>
          </a:xfrm>
        </p:grpSpPr>
        <p:sp>
          <p:nvSpPr>
            <p:cNvPr id="3" name="Line 16"/>
            <p:cNvSpPr>
              <a:spLocks noChangeShapeType="1"/>
            </p:cNvSpPr>
            <p:nvPr/>
          </p:nvSpPr>
          <p:spPr bwMode="gray">
            <a:xfrm>
              <a:off x="1937437" y="3430588"/>
              <a:ext cx="3986578" cy="0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gray">
            <a:xfrm>
              <a:off x="3931520" y="1332541"/>
              <a:ext cx="0" cy="4192919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gray">
            <a:xfrm>
              <a:off x="2332760" y="1808648"/>
              <a:ext cx="3192756" cy="3216899"/>
            </a:xfrm>
            <a:prstGeom prst="ellipse">
              <a:avLst/>
            </a:prstGeom>
            <a:noFill/>
            <a:ln w="9525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64999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Oval 15"/>
            <p:cNvSpPr>
              <a:spLocks noChangeArrowheads="1"/>
            </p:cNvSpPr>
            <p:nvPr/>
          </p:nvSpPr>
          <p:spPr bwMode="auto">
            <a:xfrm>
              <a:off x="2135892" y="1600749"/>
              <a:ext cx="3608719" cy="3643808"/>
            </a:xfrm>
            <a:prstGeom prst="ellipse">
              <a:avLst/>
            </a:prstGeom>
            <a:noFill/>
            <a:ln w="19050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标题"/>
          <p:cNvGrpSpPr/>
          <p:nvPr/>
        </p:nvGrpSpPr>
        <p:grpSpPr bwMode="auto">
          <a:xfrm>
            <a:off x="-264471" y="1758700"/>
            <a:ext cx="2117958" cy="2160256"/>
            <a:chOff x="579" y="1589"/>
            <a:chExt cx="1358" cy="1358"/>
          </a:xfrm>
          <a:solidFill>
            <a:srgbClr val="414455"/>
          </a:solidFill>
        </p:grpSpPr>
        <p:sp>
          <p:nvSpPr>
            <p:cNvPr id="8" name="Oval 12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pFill/>
            <a:ln w="38100">
              <a:solidFill>
                <a:srgbClr val="F8F8F8"/>
              </a:solidFill>
              <a:rou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pFill/>
            <a:ln>
              <a:noFill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DDDDDD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分工及评分</a:t>
              </a:r>
            </a:p>
          </p:txBody>
        </p:sp>
      </p:grpSp>
      <p:sp>
        <p:nvSpPr>
          <p:cNvPr id="11" name="文本5"/>
          <p:cNvSpPr>
            <a:spLocks noChangeArrowheads="1"/>
          </p:cNvSpPr>
          <p:nvPr/>
        </p:nvSpPr>
        <p:spPr bwMode="black">
          <a:xfrm>
            <a:off x="1680306" y="3980606"/>
            <a:ext cx="185475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刘乐威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4"/>
          <p:cNvSpPr>
            <a:spLocks noChangeArrowheads="1"/>
          </p:cNvSpPr>
          <p:nvPr/>
        </p:nvSpPr>
        <p:spPr bwMode="black">
          <a:xfrm>
            <a:off x="2412352" y="3439041"/>
            <a:ext cx="185475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王飞钢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3"/>
          <p:cNvSpPr>
            <a:spLocks noChangeArrowheads="1"/>
          </p:cNvSpPr>
          <p:nvPr/>
        </p:nvSpPr>
        <p:spPr bwMode="black">
          <a:xfrm>
            <a:off x="2546720" y="2695349"/>
            <a:ext cx="185349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冯一鸣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2"/>
          <p:cNvSpPr>
            <a:spLocks noChangeArrowheads="1"/>
          </p:cNvSpPr>
          <p:nvPr/>
        </p:nvSpPr>
        <p:spPr bwMode="black">
          <a:xfrm>
            <a:off x="2409231" y="1984905"/>
            <a:ext cx="185349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周德阳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1"/>
          <p:cNvSpPr>
            <a:spLocks noChangeArrowheads="1"/>
          </p:cNvSpPr>
          <p:nvPr/>
        </p:nvSpPr>
        <p:spPr bwMode="black">
          <a:xfrm>
            <a:off x="1638726" y="1370513"/>
            <a:ext cx="1854756" cy="29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郦哲聪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6" name="圆圈1"/>
          <p:cNvGrpSpPr/>
          <p:nvPr/>
        </p:nvGrpSpPr>
        <p:grpSpPr bwMode="auto">
          <a:xfrm>
            <a:off x="1309152" y="1357186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1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圆圈2"/>
          <p:cNvGrpSpPr/>
          <p:nvPr/>
        </p:nvGrpSpPr>
        <p:grpSpPr bwMode="auto">
          <a:xfrm>
            <a:off x="1942561" y="1984905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圆圈3"/>
          <p:cNvGrpSpPr/>
          <p:nvPr/>
        </p:nvGrpSpPr>
        <p:grpSpPr bwMode="auto">
          <a:xfrm>
            <a:off x="2148983" y="2669173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圆圈4"/>
          <p:cNvGrpSpPr/>
          <p:nvPr/>
        </p:nvGrpSpPr>
        <p:grpSpPr bwMode="auto">
          <a:xfrm>
            <a:off x="1934078" y="3395858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圆圈5"/>
          <p:cNvGrpSpPr/>
          <p:nvPr/>
        </p:nvGrpSpPr>
        <p:grpSpPr bwMode="auto">
          <a:xfrm>
            <a:off x="1377017" y="3950060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74"/>
          <p:cNvSpPr txBox="1">
            <a:spLocks noChangeArrowheads="1"/>
          </p:cNvSpPr>
          <p:nvPr/>
        </p:nvSpPr>
        <p:spPr bwMode="auto">
          <a:xfrm>
            <a:off x="2383400" y="1368199"/>
            <a:ext cx="5284944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原型制作及修改、文档验收、案例拥有者用例初版、数据字典初版 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78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3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666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分制）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6" name="矩形 3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74">
            <a:extLst>
              <a:ext uri="{FF2B5EF4-FFF2-40B4-BE49-F238E27FC236}">
                <a16:creationId xmlns:a16="http://schemas.microsoft.com/office/drawing/2014/main" id="{7E3B9C05-C20B-479B-BDDD-B1D69265C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669" y="1974865"/>
            <a:ext cx="3024336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用户手册、教师用户用例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79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39" name="文本框 74">
            <a:extLst>
              <a:ext uri="{FF2B5EF4-FFF2-40B4-BE49-F238E27FC236}">
                <a16:creationId xmlns:a16="http://schemas.microsoft.com/office/drawing/2014/main" id="{9B1A4E1D-3899-48C6-B4F6-DD54C13D9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7558" y="2694130"/>
            <a:ext cx="4576810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测试用例、管理员用户、需求管理工具学习、数据字典初版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40" name="文本框 74">
            <a:extLst>
              <a:ext uri="{FF2B5EF4-FFF2-40B4-BE49-F238E27FC236}">
                <a16:creationId xmlns:a16="http://schemas.microsoft.com/office/drawing/2014/main" id="{14FACB64-A77D-44BE-90B7-E48315348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0220" y="3439041"/>
            <a:ext cx="3208658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需求优先级表格制作、学生用户用例   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41" name="文本框 74">
            <a:extLst>
              <a:ext uri="{FF2B5EF4-FFF2-40B4-BE49-F238E27FC236}">
                <a16:creationId xmlns:a16="http://schemas.microsoft.com/office/drawing/2014/main" id="{61236DBA-704E-4B2D-BDC0-35918C289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141" y="3969283"/>
            <a:ext cx="4378097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SRS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文档起草、案例拥有者用例完善、用例级数据字典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77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9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31" grpId="0"/>
      <p:bldP spid="34" grpId="0"/>
      <p:bldP spid="38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23928" y="1504217"/>
            <a:ext cx="4447371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范围与愿景文档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4" descr="2457331_082944614000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>
          <a:xfrm rot="-240000">
            <a:off x="3872696" y="2230890"/>
            <a:ext cx="3213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11560" y="905688"/>
            <a:ext cx="7920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提供丰富的有着详细背景描述的案例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每一份案例应具有标准文档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每个项目都有固定的角色，以角色扮演的方式开展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每个角色都有明确的工作内容以及工作时间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学生之间，师生之间，能以标准文档进行评分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网站提供资料分享功能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将以网站的形式实现该系统，所完成的网站符合同类网站的规范和标准。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学生能快速便捷的组建项目小组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学生能通过该系统进行有效的及时的管理和沟通。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指导教师能快速加入到项目小组中进行指导，学生也能及时的接收到指导教师的建议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案例拥有者能够快速便捷的对案例进行真实模拟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案例拥有者能够快速创建，编辑，分享案例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管理员能够方便的审核案例</a:t>
            </a:r>
          </a:p>
        </p:txBody>
      </p:sp>
      <p:sp>
        <p:nvSpPr>
          <p:cNvPr id="29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业务目标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1" name="矩形 30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9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上下文图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2C2474D-DF18-4711-99FC-1DE8C4B5A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99542"/>
            <a:ext cx="7321252" cy="43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2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25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用户群分类及分析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CA726BC-E0E3-4C67-9A56-8D2369DDC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5097"/>
              </p:ext>
            </p:extLst>
          </p:nvPr>
        </p:nvGraphicFramePr>
        <p:xfrm>
          <a:off x="253370" y="1568949"/>
          <a:ext cx="3121038" cy="2005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8032">
                  <a:extLst>
                    <a:ext uri="{9D8B030D-6E8A-4147-A177-3AD203B41FA5}">
                      <a16:colId xmlns:a16="http://schemas.microsoft.com/office/drawing/2014/main" val="204026377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2503791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87653026"/>
                    </a:ext>
                  </a:extLst>
                </a:gridCol>
                <a:gridCol w="1320878">
                  <a:extLst>
                    <a:ext uri="{9D8B030D-6E8A-4147-A177-3AD203B41FA5}">
                      <a16:colId xmlns:a16="http://schemas.microsoft.com/office/drawing/2014/main" val="597741962"/>
                    </a:ext>
                  </a:extLst>
                </a:gridCol>
              </a:tblGrid>
              <a:tr h="250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姓名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职位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外部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项目角色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489708"/>
                  </a:ext>
                </a:extLst>
              </a:tr>
              <a:tr h="250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杨枨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教师用户代表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4576930"/>
                  </a:ext>
                </a:extLst>
              </a:tr>
              <a:tr h="501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杨枨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教师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外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案例拥有者用户代表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244133"/>
                  </a:ext>
                </a:extLst>
              </a:tr>
              <a:tr h="501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陈尚辉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管理员用户代表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0810667"/>
                  </a:ext>
                </a:extLst>
              </a:tr>
              <a:tr h="250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陈炫文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学生用户代表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0503427"/>
                  </a:ext>
                </a:extLst>
              </a:tr>
              <a:tr h="250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陈依伦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开发小组代表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427137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A5CCB4E-1A7E-450A-B272-B378F49EF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16526"/>
              </p:ext>
            </p:extLst>
          </p:nvPr>
        </p:nvGraphicFramePr>
        <p:xfrm>
          <a:off x="3563888" y="834390"/>
          <a:ext cx="5267960" cy="3474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7570">
                  <a:extLst>
                    <a:ext uri="{9D8B030D-6E8A-4147-A177-3AD203B41FA5}">
                      <a16:colId xmlns:a16="http://schemas.microsoft.com/office/drawing/2014/main" val="1890911636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65612391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044806144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2386916825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742604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1046621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用户类别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从访问权限或安全级别分</a:t>
                      </a: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业务操作中执行的任务</a:t>
                      </a: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使用产品的频率</a:t>
                      </a: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应用领域专业技能经验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计算机专业技能经验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4921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学生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案例模拟（学习）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长期使用（很高）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初学者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初学者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4055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教师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指导案例模拟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定期使用（一般）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有一定经验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不确定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4415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管理员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管理员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用户管理，案例管理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长期使用（很高）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有一定经验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有一定经验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42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案例拥有者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发布案例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偶尔使用（低）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有丰富经验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不确定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344373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9639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用户代表邀请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FD637EF-5C84-4513-AA39-77D67983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70" y="693023"/>
            <a:ext cx="8820472" cy="38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0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040" y="1504217"/>
            <a:ext cx="2600712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939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084168" y="1275606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84168" y="1760466"/>
            <a:ext cx="2664296" cy="116224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用例图分为按照四个用户群分类，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每一个用户群都有一张顶层用例图和对应的一些功能模块的用例图。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06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zh-CN" b="1" dirty="0"/>
              <a:t>用例图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图片 49" descr="611305238759394475">
            <a:extLst>
              <a:ext uri="{FF2B5EF4-FFF2-40B4-BE49-F238E27FC236}">
                <a16:creationId xmlns:a16="http://schemas.microsoft.com/office/drawing/2014/main" id="{8130AE88-D731-406E-BEF5-417EB27B32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370" y="987574"/>
            <a:ext cx="5273675" cy="2987040"/>
          </a:xfrm>
          <a:prstGeom prst="rect">
            <a:avLst/>
          </a:prstGeom>
        </p:spPr>
      </p:pic>
      <p:sp>
        <p:nvSpPr>
          <p:cNvPr id="51" name="TextBox 104">
            <a:extLst>
              <a:ext uri="{FF2B5EF4-FFF2-40B4-BE49-F238E27FC236}">
                <a16:creationId xmlns:a16="http://schemas.microsoft.com/office/drawing/2014/main" id="{1D5EB54B-10C6-46A0-85BA-E8FB6ACE7D4C}"/>
              </a:ext>
            </a:extLst>
          </p:cNvPr>
          <p:cNvSpPr txBox="1"/>
          <p:nvPr/>
        </p:nvSpPr>
        <p:spPr>
          <a:xfrm>
            <a:off x="1654936" y="4443958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教师用户顶层用例图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1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46" grpId="0"/>
      <p:bldP spid="51" grpId="0"/>
      <p:bldP spid="51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2194</Words>
  <Application>Microsoft Office PowerPoint</Application>
  <PresentationFormat>全屏显示(16:9)</PresentationFormat>
  <Paragraphs>638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严谨实用2015</dc:title>
  <dc:creator>Windows 用户</dc:creator>
  <cp:lastModifiedBy>郦哲聪</cp:lastModifiedBy>
  <cp:revision>30</cp:revision>
  <dcterms:created xsi:type="dcterms:W3CDTF">2014-09-01T11:16:00Z</dcterms:created>
  <dcterms:modified xsi:type="dcterms:W3CDTF">2019-01-02T00:00:02Z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